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96A7-1C4F-45DD-BF98-ECD37EFB0ABA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FF86D-275A-4339-9D3A-8DD8CE378FC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6414D-2367-49AB-AEE5-4044D2589548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D70EA-7F0D-4F72-9D75-AC255D9F2E9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7EBF3-DEFD-4C73-A67E-FEA4028EEC9B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D754C-2135-47D3-99BF-52AC1AF6F84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8FB8E-7F0F-43A8-96BA-F15F5B53A84E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E05E4-B439-432C-9D3C-37A985E7C77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CF6A6-78AC-4847-B330-92B5F77B7323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172DF-96CB-4F88-98F9-045FCEB03E0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7E050-14B0-4D2F-A9E8-E1C7DE81F761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1578A-0EE3-480D-9A2A-2281FADFAC5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05644-10BD-461B-B98A-01C864D0D792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95C85-5755-483D-ADF8-44CDFFB3F11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F7462-4BA5-4EA5-BDE9-BFCC6D6B3F02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458AA-433D-4E5E-A2D8-5D96CC8F06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BC9CF-1B22-422D-9FE0-969A0B7D7397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F2DC0-D2BD-49AA-93F7-22AB4D51F7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4AC3F-EABE-40B5-871D-119A72FE40FA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7A70-BB1E-422D-B93D-18693539D75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5B2D-46BA-46A1-8F3F-6A34CE254B8C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8BB15-E890-4D72-B5E7-40402C27976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4B1699-8A3C-47F6-9B97-B252A1BF074F}" type="datetimeFigureOut">
              <a:rPr lang="fr-FR"/>
              <a:pPr>
                <a:defRPr/>
              </a:pPr>
              <a:t>03/11/2009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2A9173-F949-43B0-92F3-B5F0F74BF45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857250" y="714375"/>
            <a:ext cx="7858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NZ" sz="5400" b="1">
                <a:latin typeface="Calibri" pitchFamily="34" charset="0"/>
              </a:rPr>
              <a:t>L’imparfait/imperfect:</a:t>
            </a:r>
            <a:endParaRPr lang="fr-FR" sz="5400" b="1">
              <a:latin typeface="Calibri" pitchFamily="34" charset="0"/>
            </a:endParaRP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000250"/>
            <a:ext cx="5529262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142875"/>
            <a:ext cx="8572500" cy="6370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NZ" sz="2400" dirty="0">
                <a:latin typeface="+mn-lt"/>
              </a:rPr>
              <a:t>The only irregular verb in the </a:t>
            </a:r>
            <a:r>
              <a:rPr lang="en-NZ" sz="2400">
                <a:latin typeface="+mn-lt"/>
              </a:rPr>
              <a:t>imperfect is </a:t>
            </a:r>
            <a:r>
              <a:rPr lang="en-NZ" sz="2400" dirty="0">
                <a:latin typeface="+mn-lt"/>
              </a:rPr>
              <a:t>ETRE.</a:t>
            </a:r>
          </a:p>
          <a:p>
            <a:pPr>
              <a:defRPr/>
            </a:pPr>
            <a:endParaRPr lang="en-NZ" sz="2400" dirty="0">
              <a:latin typeface="+mn-lt"/>
            </a:endParaRPr>
          </a:p>
          <a:p>
            <a:pPr>
              <a:defRPr/>
            </a:pPr>
            <a:r>
              <a:rPr lang="en-NZ" sz="2400" dirty="0">
                <a:latin typeface="+mn-lt"/>
              </a:rPr>
              <a:t>It still keeps the same endings as all the other verbs except it has a different stem.</a:t>
            </a:r>
          </a:p>
          <a:p>
            <a:pPr>
              <a:defRPr/>
            </a:pPr>
            <a:endParaRPr lang="en-NZ" sz="2400" dirty="0">
              <a:latin typeface="+mn-lt"/>
            </a:endParaRPr>
          </a:p>
          <a:p>
            <a:pPr>
              <a:defRPr/>
            </a:pPr>
            <a:r>
              <a:rPr lang="en-NZ" sz="2400" dirty="0">
                <a:latin typeface="+mn-lt"/>
              </a:rPr>
              <a:t>The stem is </a:t>
            </a:r>
            <a:r>
              <a:rPr lang="en-NZ" sz="2400" dirty="0" err="1">
                <a:latin typeface="+mn-lt"/>
              </a:rPr>
              <a:t>ét</a:t>
            </a:r>
            <a:r>
              <a:rPr lang="en-NZ" sz="2400" dirty="0">
                <a:latin typeface="+mn-lt"/>
              </a:rPr>
              <a:t> _____</a:t>
            </a:r>
          </a:p>
          <a:p>
            <a:pPr>
              <a:defRPr/>
            </a:pPr>
            <a:endParaRPr lang="en-NZ" sz="2400" dirty="0">
              <a:latin typeface="+mn-lt"/>
            </a:endParaRPr>
          </a:p>
          <a:p>
            <a:pPr>
              <a:defRPr/>
            </a:pPr>
            <a:r>
              <a:rPr lang="en-NZ" sz="2400" dirty="0">
                <a:latin typeface="+mn-lt"/>
              </a:rPr>
              <a:t>So the forms of </a:t>
            </a:r>
            <a:r>
              <a:rPr lang="en-NZ" sz="2400" dirty="0" err="1">
                <a:latin typeface="+mn-lt"/>
              </a:rPr>
              <a:t>être</a:t>
            </a:r>
            <a:r>
              <a:rPr lang="en-NZ" sz="2400" dirty="0">
                <a:latin typeface="+mn-lt"/>
              </a:rPr>
              <a:t> are as follows:</a:t>
            </a:r>
          </a:p>
          <a:p>
            <a:pPr>
              <a:defRPr/>
            </a:pPr>
            <a:endParaRPr lang="en-NZ" sz="2400" dirty="0">
              <a:latin typeface="+mn-lt"/>
            </a:endParaRPr>
          </a:p>
          <a:p>
            <a:pPr>
              <a:defRPr/>
            </a:pPr>
            <a:r>
              <a:rPr lang="en-NZ" sz="2400" dirty="0" err="1">
                <a:latin typeface="+mn-lt"/>
              </a:rPr>
              <a:t>J’ét</a:t>
            </a:r>
            <a:r>
              <a:rPr lang="en-NZ" sz="2400" dirty="0" err="1">
                <a:solidFill>
                  <a:srgbClr val="FF0000"/>
                </a:solidFill>
                <a:latin typeface="+mn-lt"/>
              </a:rPr>
              <a:t>ais</a:t>
            </a:r>
            <a:r>
              <a:rPr lang="en-NZ" sz="2400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pPr>
              <a:defRPr/>
            </a:pPr>
            <a:r>
              <a:rPr lang="en-NZ" sz="2400" dirty="0" err="1">
                <a:latin typeface="+mn-lt"/>
              </a:rPr>
              <a:t>Tu</a:t>
            </a:r>
            <a:r>
              <a:rPr lang="en-NZ" sz="2400" dirty="0">
                <a:latin typeface="+mn-lt"/>
              </a:rPr>
              <a:t> </a:t>
            </a:r>
            <a:r>
              <a:rPr lang="en-NZ" sz="2400" dirty="0" err="1">
                <a:latin typeface="+mn-lt"/>
              </a:rPr>
              <a:t>ét</a:t>
            </a:r>
            <a:r>
              <a:rPr lang="en-NZ" sz="2400" dirty="0" err="1">
                <a:solidFill>
                  <a:srgbClr val="FF0000"/>
                </a:solidFill>
                <a:latin typeface="+mn-lt"/>
              </a:rPr>
              <a:t>ais</a:t>
            </a:r>
            <a:endParaRPr lang="en-NZ" sz="24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en-NZ" sz="2400" dirty="0">
                <a:latin typeface="+mn-lt"/>
              </a:rPr>
              <a:t>Il </a:t>
            </a:r>
            <a:r>
              <a:rPr lang="en-NZ" sz="2400" dirty="0" err="1">
                <a:latin typeface="+mn-lt"/>
              </a:rPr>
              <a:t>ét</a:t>
            </a:r>
            <a:r>
              <a:rPr lang="en-NZ" sz="2400" dirty="0" err="1">
                <a:solidFill>
                  <a:srgbClr val="FF0000"/>
                </a:solidFill>
                <a:latin typeface="+mn-lt"/>
              </a:rPr>
              <a:t>ait</a:t>
            </a:r>
            <a:endParaRPr lang="en-NZ" sz="24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en-NZ" sz="2400" dirty="0">
                <a:latin typeface="+mn-lt"/>
              </a:rPr>
              <a:t>Elle </a:t>
            </a:r>
            <a:r>
              <a:rPr lang="en-NZ" sz="2400" dirty="0" err="1">
                <a:latin typeface="+mn-lt"/>
              </a:rPr>
              <a:t>ét</a:t>
            </a:r>
            <a:r>
              <a:rPr lang="en-NZ" sz="2400" dirty="0" err="1">
                <a:solidFill>
                  <a:srgbClr val="FF0000"/>
                </a:solidFill>
                <a:latin typeface="+mn-lt"/>
              </a:rPr>
              <a:t>ait</a:t>
            </a:r>
            <a:endParaRPr lang="en-NZ" sz="24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en-NZ" sz="2400" dirty="0">
                <a:latin typeface="+mn-lt"/>
              </a:rPr>
              <a:t>Nous </a:t>
            </a:r>
            <a:r>
              <a:rPr lang="en-NZ" sz="2400" dirty="0" err="1">
                <a:latin typeface="+mn-lt"/>
              </a:rPr>
              <a:t>ét</a:t>
            </a:r>
            <a:r>
              <a:rPr lang="en-NZ" sz="2400" dirty="0" err="1">
                <a:solidFill>
                  <a:srgbClr val="FF0000"/>
                </a:solidFill>
                <a:latin typeface="+mn-lt"/>
              </a:rPr>
              <a:t>ions</a:t>
            </a:r>
            <a:endParaRPr lang="en-NZ" sz="24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en-NZ" sz="2400" dirty="0" err="1">
                <a:latin typeface="+mn-lt"/>
              </a:rPr>
              <a:t>Vous</a:t>
            </a:r>
            <a:r>
              <a:rPr lang="en-NZ" sz="2400" dirty="0">
                <a:latin typeface="+mn-lt"/>
              </a:rPr>
              <a:t> </a:t>
            </a:r>
            <a:r>
              <a:rPr lang="en-NZ" sz="2400" dirty="0" err="1">
                <a:latin typeface="+mn-lt"/>
              </a:rPr>
              <a:t>ét</a:t>
            </a:r>
            <a:r>
              <a:rPr lang="en-NZ" sz="2400" dirty="0" err="1">
                <a:solidFill>
                  <a:srgbClr val="FF0000"/>
                </a:solidFill>
                <a:latin typeface="+mn-lt"/>
              </a:rPr>
              <a:t>iez</a:t>
            </a:r>
            <a:endParaRPr lang="en-NZ" sz="24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en-NZ" sz="2400" dirty="0" err="1">
                <a:latin typeface="+mn-lt"/>
              </a:rPr>
              <a:t>Ils</a:t>
            </a:r>
            <a:r>
              <a:rPr lang="en-NZ" sz="2400" dirty="0">
                <a:latin typeface="+mn-lt"/>
              </a:rPr>
              <a:t> </a:t>
            </a:r>
            <a:r>
              <a:rPr lang="en-NZ" sz="2400" dirty="0" err="1">
                <a:latin typeface="+mn-lt"/>
              </a:rPr>
              <a:t>ét</a:t>
            </a:r>
            <a:r>
              <a:rPr lang="en-NZ" sz="2400" dirty="0" err="1">
                <a:solidFill>
                  <a:srgbClr val="FF0000"/>
                </a:solidFill>
                <a:latin typeface="+mn-lt"/>
              </a:rPr>
              <a:t>aient</a:t>
            </a:r>
            <a:endParaRPr lang="en-NZ" sz="24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en-NZ" sz="2400" dirty="0" err="1">
                <a:latin typeface="+mn-lt"/>
              </a:rPr>
              <a:t>Elles</a:t>
            </a:r>
            <a:r>
              <a:rPr lang="en-NZ" sz="2400" dirty="0">
                <a:latin typeface="+mn-lt"/>
              </a:rPr>
              <a:t> </a:t>
            </a:r>
            <a:r>
              <a:rPr lang="en-NZ" sz="2400" dirty="0" err="1">
                <a:latin typeface="+mn-lt"/>
              </a:rPr>
              <a:t>ét</a:t>
            </a:r>
            <a:r>
              <a:rPr lang="en-NZ" sz="2400" dirty="0" err="1">
                <a:solidFill>
                  <a:srgbClr val="FF0000"/>
                </a:solidFill>
                <a:latin typeface="+mn-lt"/>
              </a:rPr>
              <a:t>aient</a:t>
            </a:r>
            <a:endParaRPr lang="fr-FR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428625"/>
            <a:ext cx="8429625" cy="7108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NZ" sz="3200" dirty="0">
                <a:latin typeface="+mn-lt"/>
              </a:rPr>
              <a:t>What do these sentences mean?</a:t>
            </a:r>
          </a:p>
          <a:p>
            <a:pPr>
              <a:defRPr/>
            </a:pPr>
            <a:endParaRPr lang="en-NZ" sz="3200" dirty="0">
              <a:latin typeface="+mn-lt"/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n-NZ" sz="3200" dirty="0">
                <a:latin typeface="+mn-lt"/>
              </a:rPr>
              <a:t>La </a:t>
            </a:r>
            <a:r>
              <a:rPr lang="en-NZ" sz="3200" dirty="0" err="1">
                <a:latin typeface="+mn-lt"/>
              </a:rPr>
              <a:t>fille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était</a:t>
            </a:r>
            <a:r>
              <a:rPr lang="en-NZ" sz="3200" dirty="0">
                <a:latin typeface="+mn-lt"/>
              </a:rPr>
              <a:t> petite  et </a:t>
            </a:r>
            <a:r>
              <a:rPr lang="en-NZ" sz="3200" dirty="0" err="1">
                <a:latin typeface="+mn-lt"/>
              </a:rPr>
              <a:t>elle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avait</a:t>
            </a:r>
            <a:r>
              <a:rPr lang="en-NZ" sz="3200" dirty="0">
                <a:latin typeface="+mn-lt"/>
              </a:rPr>
              <a:t> les </a:t>
            </a:r>
            <a:r>
              <a:rPr lang="en-NZ" sz="3200" dirty="0" err="1">
                <a:latin typeface="+mn-lt"/>
              </a:rPr>
              <a:t>cheveux</a:t>
            </a:r>
            <a:r>
              <a:rPr lang="en-NZ" sz="3200" dirty="0">
                <a:latin typeface="+mn-lt"/>
              </a:rPr>
              <a:t> longs et blonds.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NZ" sz="3200" dirty="0" err="1">
                <a:latin typeface="+mn-lt"/>
              </a:rPr>
              <a:t>J’allais</a:t>
            </a:r>
            <a:r>
              <a:rPr lang="en-NZ" sz="3200" dirty="0">
                <a:latin typeface="+mn-lt"/>
              </a:rPr>
              <a:t> à la </a:t>
            </a:r>
            <a:r>
              <a:rPr lang="en-NZ" sz="3200" dirty="0" err="1">
                <a:latin typeface="+mn-lt"/>
              </a:rPr>
              <a:t>plage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tous</a:t>
            </a:r>
            <a:r>
              <a:rPr lang="en-NZ" sz="3200" dirty="0">
                <a:latin typeface="+mn-lt"/>
              </a:rPr>
              <a:t> les jour </a:t>
            </a:r>
            <a:r>
              <a:rPr lang="en-NZ" sz="3200" dirty="0" err="1">
                <a:latin typeface="+mn-lt"/>
              </a:rPr>
              <a:t>quand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j’étais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jeune</a:t>
            </a:r>
            <a:r>
              <a:rPr lang="en-NZ" sz="3200" dirty="0">
                <a:latin typeface="+mn-lt"/>
              </a:rPr>
              <a:t>.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NZ" sz="3200" dirty="0" err="1">
                <a:latin typeface="+mn-lt"/>
              </a:rPr>
              <a:t>J’écoutais</a:t>
            </a:r>
            <a:r>
              <a:rPr lang="en-NZ" sz="3200" dirty="0">
                <a:latin typeface="+mn-lt"/>
              </a:rPr>
              <a:t> de la </a:t>
            </a:r>
            <a:r>
              <a:rPr lang="en-NZ" sz="3200" dirty="0" err="1">
                <a:latin typeface="+mn-lt"/>
              </a:rPr>
              <a:t>musique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quand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mon</a:t>
            </a:r>
            <a:r>
              <a:rPr lang="en-NZ" sz="3200" dirty="0">
                <a:latin typeface="+mn-lt"/>
              </a:rPr>
              <a:t> frère </a:t>
            </a:r>
            <a:r>
              <a:rPr lang="en-NZ" sz="3200" dirty="0" err="1">
                <a:latin typeface="+mn-lt"/>
              </a:rPr>
              <a:t>est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arrivé</a:t>
            </a:r>
            <a:r>
              <a:rPr lang="en-NZ" sz="3200" dirty="0">
                <a:latin typeface="+mn-lt"/>
              </a:rPr>
              <a:t>.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NZ" sz="3200" dirty="0">
                <a:latin typeface="+mn-lt"/>
              </a:rPr>
              <a:t>Il </a:t>
            </a:r>
            <a:r>
              <a:rPr lang="en-NZ" sz="3200" dirty="0" err="1">
                <a:latin typeface="+mn-lt"/>
              </a:rPr>
              <a:t>portait</a:t>
            </a:r>
            <a:r>
              <a:rPr lang="en-NZ" sz="3200" dirty="0">
                <a:latin typeface="+mn-lt"/>
              </a:rPr>
              <a:t> un t-shirt bleu et un </a:t>
            </a:r>
            <a:r>
              <a:rPr lang="en-NZ" sz="3200" dirty="0" err="1">
                <a:latin typeface="+mn-lt"/>
              </a:rPr>
              <a:t>pantalon</a:t>
            </a:r>
            <a:r>
              <a:rPr lang="en-NZ" sz="3200" dirty="0">
                <a:latin typeface="+mn-lt"/>
              </a:rPr>
              <a:t> noir. 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NZ" sz="3200" dirty="0" err="1">
                <a:latin typeface="+mn-lt"/>
              </a:rPr>
              <a:t>Quand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j’avais</a:t>
            </a:r>
            <a:r>
              <a:rPr lang="en-NZ" sz="3200" dirty="0">
                <a:latin typeface="+mn-lt"/>
              </a:rPr>
              <a:t> 6 </a:t>
            </a:r>
            <a:r>
              <a:rPr lang="en-NZ" sz="3200" dirty="0" err="1">
                <a:latin typeface="+mn-lt"/>
              </a:rPr>
              <a:t>ans</a:t>
            </a:r>
            <a:r>
              <a:rPr lang="en-NZ" sz="3200" dirty="0">
                <a:latin typeface="+mn-lt"/>
              </a:rPr>
              <a:t> je me </a:t>
            </a:r>
            <a:r>
              <a:rPr lang="en-NZ" sz="3200" dirty="0" err="1">
                <a:latin typeface="+mn-lt"/>
              </a:rPr>
              <a:t>couchais</a:t>
            </a:r>
            <a:r>
              <a:rPr lang="en-NZ" sz="3200" dirty="0">
                <a:latin typeface="+mn-lt"/>
              </a:rPr>
              <a:t> à 7 </a:t>
            </a:r>
            <a:r>
              <a:rPr lang="en-NZ" sz="3200" dirty="0" err="1">
                <a:latin typeface="+mn-lt"/>
              </a:rPr>
              <a:t>heures</a:t>
            </a:r>
            <a:r>
              <a:rPr lang="en-NZ" sz="3200" dirty="0">
                <a:latin typeface="+mn-lt"/>
              </a:rPr>
              <a:t>.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NZ" sz="3200" dirty="0">
                <a:latin typeface="+mn-lt"/>
              </a:rPr>
              <a:t>Je </a:t>
            </a:r>
            <a:r>
              <a:rPr lang="en-NZ" sz="3200" dirty="0" err="1">
                <a:latin typeface="+mn-lt"/>
              </a:rPr>
              <a:t>marchais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dans</a:t>
            </a:r>
            <a:r>
              <a:rPr lang="en-NZ" sz="3200" dirty="0">
                <a:latin typeface="+mn-lt"/>
              </a:rPr>
              <a:t> la </a:t>
            </a:r>
            <a:r>
              <a:rPr lang="en-NZ" sz="3200" dirty="0" err="1">
                <a:latin typeface="+mn-lt"/>
              </a:rPr>
              <a:t>forêt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quand</a:t>
            </a:r>
            <a:r>
              <a:rPr lang="en-NZ" sz="3200" dirty="0">
                <a:latin typeface="+mn-lt"/>
              </a:rPr>
              <a:t> </a:t>
            </a:r>
            <a:r>
              <a:rPr lang="en-NZ" sz="3200" dirty="0" err="1">
                <a:latin typeface="+mn-lt"/>
              </a:rPr>
              <a:t>j’ai</a:t>
            </a:r>
            <a:r>
              <a:rPr lang="en-NZ" sz="3200" dirty="0">
                <a:latin typeface="+mn-lt"/>
              </a:rPr>
              <a:t> vu un serpent.</a:t>
            </a:r>
          </a:p>
          <a:p>
            <a:pPr marL="342900" indent="-342900">
              <a:buFontTx/>
              <a:buAutoNum type="arabicParenR"/>
              <a:defRPr/>
            </a:pPr>
            <a:endParaRPr lang="en-NZ" dirty="0">
              <a:latin typeface="+mn-lt"/>
            </a:endParaRPr>
          </a:p>
          <a:p>
            <a:pPr marL="342900" indent="-342900">
              <a:defRPr/>
            </a:pPr>
            <a:endParaRPr lang="en-NZ" dirty="0">
              <a:latin typeface="+mn-lt"/>
            </a:endParaRPr>
          </a:p>
          <a:p>
            <a:pPr marL="342900" indent="-342900">
              <a:defRPr/>
            </a:pPr>
            <a:endParaRPr lang="en-NZ" dirty="0">
              <a:latin typeface="+mn-lt"/>
            </a:endParaRPr>
          </a:p>
          <a:p>
            <a:pPr marL="342900" indent="-342900">
              <a:buFontTx/>
              <a:buAutoNum type="arabicParenR"/>
              <a:defRPr/>
            </a:pPr>
            <a:endParaRPr lang="en-NZ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0"/>
            <a:ext cx="8429625" cy="7110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NZ" dirty="0">
                <a:latin typeface="+mj-lt"/>
              </a:rPr>
              <a:t>Note to copy: </a:t>
            </a:r>
          </a:p>
          <a:p>
            <a:pPr algn="ctr">
              <a:defRPr/>
            </a:pPr>
            <a:r>
              <a:rPr lang="en-NZ" b="1" dirty="0">
                <a:latin typeface="+mj-lt"/>
              </a:rPr>
              <a:t>The imperfect.</a:t>
            </a:r>
          </a:p>
          <a:p>
            <a:pPr algn="ctr">
              <a:defRPr/>
            </a:pPr>
            <a:r>
              <a:rPr lang="en-NZ" sz="1400" dirty="0"/>
              <a:t>The imperfect is another past tense which is used in three different circumstances: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sz="1400" dirty="0"/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sz="1400" b="1" dirty="0"/>
              <a:t>Descriptions in the past: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4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1400" dirty="0"/>
              <a:t>Descriptions setting the </a:t>
            </a:r>
            <a:r>
              <a:rPr lang="fr-FR" sz="1400" dirty="0" err="1"/>
              <a:t>scene</a:t>
            </a:r>
            <a:r>
              <a:rPr lang="fr-FR" sz="1400" dirty="0"/>
              <a:t>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c’</a:t>
            </a:r>
            <a:r>
              <a:rPr lang="fr-FR" sz="1400" i="1" dirty="0">
                <a:solidFill>
                  <a:srgbClr val="FF0000"/>
                </a:solidFill>
              </a:rPr>
              <a:t>était</a:t>
            </a:r>
            <a:r>
              <a:rPr lang="fr-FR" sz="1400" dirty="0"/>
              <a:t> en automne: </a:t>
            </a:r>
            <a:r>
              <a:rPr lang="fr-FR" sz="1400" dirty="0" err="1"/>
              <a:t>it</a:t>
            </a:r>
            <a:r>
              <a:rPr lang="fr-FR" sz="1400" dirty="0"/>
              <a:t> </a:t>
            </a:r>
            <a:r>
              <a:rPr lang="fr-FR" sz="1400" dirty="0" err="1"/>
              <a:t>was</a:t>
            </a:r>
            <a:r>
              <a:rPr lang="fr-FR" sz="1400" dirty="0"/>
              <a:t> in </a:t>
            </a:r>
            <a:r>
              <a:rPr lang="fr-FR" sz="1400" dirty="0" err="1"/>
              <a:t>autumn</a:t>
            </a:r>
            <a:r>
              <a:rPr lang="fr-FR" sz="1400" dirty="0"/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 Il </a:t>
            </a:r>
            <a:r>
              <a:rPr lang="fr-FR" sz="1400" i="1" dirty="0">
                <a:solidFill>
                  <a:srgbClr val="FF0000"/>
                </a:solidFill>
              </a:rPr>
              <a:t>faisait</a:t>
            </a:r>
            <a:r>
              <a:rPr lang="fr-FR" sz="1400" dirty="0"/>
              <a:t> nuit: It </a:t>
            </a:r>
            <a:r>
              <a:rPr lang="fr-FR" sz="1400" dirty="0" err="1"/>
              <a:t>was</a:t>
            </a:r>
            <a:r>
              <a:rPr lang="fr-FR" sz="1400" dirty="0"/>
              <a:t> </a:t>
            </a:r>
            <a:r>
              <a:rPr lang="fr-FR" sz="1400" dirty="0" err="1"/>
              <a:t>dark</a:t>
            </a:r>
            <a:endParaRPr lang="fr-FR" sz="1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 </a:t>
            </a:r>
            <a:r>
              <a:rPr lang="en-US" sz="1400" dirty="0"/>
              <a:t>Les </a:t>
            </a:r>
            <a:r>
              <a:rPr lang="en-US" sz="1400" dirty="0" err="1"/>
              <a:t>étoiles</a:t>
            </a:r>
            <a:r>
              <a:rPr lang="en-US" sz="1400" dirty="0"/>
              <a:t> </a:t>
            </a:r>
            <a:r>
              <a:rPr lang="en-US" sz="1400" i="1" dirty="0" err="1">
                <a:solidFill>
                  <a:srgbClr val="FF0000"/>
                </a:solidFill>
              </a:rPr>
              <a:t>brillaient</a:t>
            </a:r>
            <a:r>
              <a:rPr lang="en-US" sz="1400" dirty="0"/>
              <a:t>: the stars were shining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fr-FR" sz="1400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1400" dirty="0"/>
              <a:t>Descriptions of people: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 Daniel </a:t>
            </a:r>
            <a:r>
              <a:rPr lang="fr-FR" sz="1400" i="1" dirty="0">
                <a:solidFill>
                  <a:srgbClr val="FF0000"/>
                </a:solidFill>
              </a:rPr>
              <a:t>était</a:t>
            </a:r>
            <a:r>
              <a:rPr lang="fr-FR" sz="1400" dirty="0"/>
              <a:t> grand, il </a:t>
            </a:r>
            <a:r>
              <a:rPr lang="fr-FR" sz="1400" i="1" dirty="0">
                <a:solidFill>
                  <a:srgbClr val="FF0000"/>
                </a:solidFill>
              </a:rPr>
              <a:t>avait</a:t>
            </a:r>
            <a:r>
              <a:rPr lang="fr-FR" sz="1400" dirty="0"/>
              <a:t> de longs cheveux noirs: Daniel </a:t>
            </a:r>
            <a:r>
              <a:rPr lang="fr-FR" sz="1400" dirty="0" err="1"/>
              <a:t>was</a:t>
            </a:r>
            <a:r>
              <a:rPr lang="fr-FR" sz="1400" dirty="0"/>
              <a:t> </a:t>
            </a:r>
            <a:r>
              <a:rPr lang="fr-FR" sz="1400" dirty="0" err="1"/>
              <a:t>tall</a:t>
            </a:r>
            <a:r>
              <a:rPr lang="fr-FR" sz="1400" dirty="0"/>
              <a:t>, </a:t>
            </a:r>
            <a:r>
              <a:rPr lang="fr-FR" sz="1400" dirty="0" err="1"/>
              <a:t>he</a:t>
            </a:r>
            <a:r>
              <a:rPr lang="fr-FR" sz="1400" dirty="0"/>
              <a:t> </a:t>
            </a:r>
            <a:r>
              <a:rPr lang="fr-FR" sz="1400" dirty="0" err="1"/>
              <a:t>had</a:t>
            </a:r>
            <a:r>
              <a:rPr lang="fr-FR" sz="1400" dirty="0"/>
              <a:t> long black </a:t>
            </a:r>
            <a:r>
              <a:rPr lang="fr-FR" sz="1400" dirty="0" err="1"/>
              <a:t>hair</a:t>
            </a:r>
            <a:r>
              <a:rPr lang="fr-FR" sz="1400" dirty="0"/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Elle </a:t>
            </a:r>
            <a:r>
              <a:rPr lang="en-US" sz="1400" i="1" dirty="0" err="1">
                <a:solidFill>
                  <a:srgbClr val="FF0000"/>
                </a:solidFill>
              </a:rPr>
              <a:t>était</a:t>
            </a:r>
            <a:r>
              <a:rPr lang="en-US" sz="1400" dirty="0"/>
              <a:t> </a:t>
            </a:r>
            <a:r>
              <a:rPr lang="en-US" sz="1400" dirty="0" err="1"/>
              <a:t>une</a:t>
            </a:r>
            <a:r>
              <a:rPr lang="en-US" sz="1400" dirty="0"/>
              <a:t> femme </a:t>
            </a:r>
            <a:r>
              <a:rPr lang="en-US" sz="1400" dirty="0" err="1"/>
              <a:t>méchante</a:t>
            </a:r>
            <a:r>
              <a:rPr lang="en-US" sz="1400" dirty="0"/>
              <a:t>: She was a bad lady.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400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400" dirty="0"/>
              <a:t>To show descriptions of feelings, attitudes and mental and emotional states in the past: Juliette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i="1" dirty="0" err="1">
                <a:solidFill>
                  <a:srgbClr val="FF0000"/>
                </a:solidFill>
              </a:rPr>
              <a:t>était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err="1"/>
              <a:t>jalouse</a:t>
            </a:r>
            <a:r>
              <a:rPr lang="en-US" sz="1400" dirty="0"/>
              <a:t> de Daniel </a:t>
            </a:r>
            <a:r>
              <a:rPr lang="en-US" sz="1400" dirty="0" err="1"/>
              <a:t>parce</a:t>
            </a:r>
            <a:r>
              <a:rPr lang="en-US" sz="1400" dirty="0"/>
              <a:t> </a:t>
            </a:r>
            <a:r>
              <a:rPr lang="en-US" sz="1400" dirty="0" err="1"/>
              <a:t>qu’il</a:t>
            </a:r>
            <a:r>
              <a:rPr lang="en-US" sz="1400" dirty="0"/>
              <a:t> </a:t>
            </a:r>
            <a:r>
              <a:rPr lang="en-US" sz="1400" i="1" dirty="0" err="1">
                <a:solidFill>
                  <a:srgbClr val="FF0000"/>
                </a:solidFill>
              </a:rPr>
              <a:t>aimait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/>
              <a:t>Sophie: Juliette was jealous of Daniel because he liked Sophie.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1400" dirty="0"/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 startAt="2"/>
              <a:defRPr/>
            </a:pPr>
            <a:r>
              <a:rPr lang="en-US" sz="1600" b="1" dirty="0">
                <a:latin typeface="+mn-lt"/>
              </a:rPr>
              <a:t>Repeated Actions in the past: (the equivalent of “used to” in English):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4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latin typeface="+mn-lt"/>
              </a:rPr>
              <a:t>Quand j’</a:t>
            </a:r>
            <a:r>
              <a:rPr lang="fr-FR" sz="1400" i="1" dirty="0">
                <a:solidFill>
                  <a:srgbClr val="FF0000"/>
                </a:solidFill>
                <a:latin typeface="+mn-lt"/>
              </a:rPr>
              <a:t>étais</a:t>
            </a:r>
            <a:r>
              <a:rPr lang="fr-FR" sz="1400" dirty="0">
                <a:latin typeface="+mn-lt"/>
              </a:rPr>
              <a:t> jeune, je </a:t>
            </a:r>
            <a:r>
              <a:rPr lang="fr-FR" sz="1400" i="1" dirty="0">
                <a:solidFill>
                  <a:srgbClr val="FF0000"/>
                </a:solidFill>
                <a:latin typeface="+mn-lt"/>
              </a:rPr>
              <a:t>faisais</a:t>
            </a:r>
            <a:r>
              <a:rPr lang="fr-FR" sz="1400" dirty="0">
                <a:latin typeface="+mn-lt"/>
              </a:rPr>
              <a:t> du sport tous les jours. </a:t>
            </a:r>
            <a:endParaRPr lang="en-US" sz="14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when I was young I used to play sport everyday.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4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latin typeface="+mn-lt"/>
              </a:rPr>
              <a:t>Quand il </a:t>
            </a:r>
            <a:r>
              <a:rPr lang="fr-FR" sz="1400" i="1" dirty="0">
                <a:solidFill>
                  <a:srgbClr val="FF0000"/>
                </a:solidFill>
                <a:latin typeface="+mn-lt"/>
              </a:rPr>
              <a:t>était</a:t>
            </a:r>
            <a:r>
              <a:rPr lang="fr-FR" sz="1400" dirty="0">
                <a:latin typeface="+mn-lt"/>
              </a:rPr>
              <a:t> petit, il </a:t>
            </a:r>
            <a:r>
              <a:rPr lang="fr-FR" sz="1400" i="1" dirty="0">
                <a:solidFill>
                  <a:srgbClr val="FF0000"/>
                </a:solidFill>
                <a:latin typeface="+mn-lt"/>
              </a:rPr>
              <a:t>allait</a:t>
            </a:r>
            <a:r>
              <a:rPr lang="fr-FR" sz="1400" dirty="0">
                <a:latin typeface="+mn-lt"/>
              </a:rPr>
              <a:t> chez ses grands-parents tous les week-ends.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When he was little he used to go to his grandparents place every weekend.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4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latin typeface="+mn-lt"/>
              </a:rPr>
              <a:t>Nous </a:t>
            </a:r>
            <a:r>
              <a:rPr lang="fr-FR" sz="1400" i="1" dirty="0">
                <a:solidFill>
                  <a:srgbClr val="FF0000"/>
                </a:solidFill>
                <a:latin typeface="+mn-lt"/>
              </a:rPr>
              <a:t>allions</a:t>
            </a:r>
            <a:r>
              <a:rPr lang="fr-FR" sz="1400" dirty="0">
                <a:latin typeface="+mn-lt"/>
              </a:rPr>
              <a:t> à la plage chaque été.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NZ" sz="1400" dirty="0">
                <a:latin typeface="+mn-lt"/>
              </a:rPr>
              <a:t>We used to go to the beach every summer.</a:t>
            </a:r>
            <a:endParaRPr lang="fr-FR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400" dirty="0"/>
          </a:p>
          <a:p>
            <a:pPr>
              <a:defRPr/>
            </a:pPr>
            <a:endParaRPr lang="en-NZ" sz="1400" dirty="0"/>
          </a:p>
          <a:p>
            <a:pPr>
              <a:defRPr/>
            </a:pPr>
            <a:r>
              <a:rPr lang="en-US" sz="1400" dirty="0"/>
              <a:t> </a:t>
            </a:r>
            <a:endParaRPr lang="en-N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357188"/>
            <a:ext cx="8358188" cy="6494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NZ" sz="1600" b="1" dirty="0">
                <a:latin typeface="Calibri" pitchFamily="34" charset="0"/>
              </a:rPr>
              <a:t>3) To express incomplete actions in the past (usually when they have been interrupted by an action in the passé </a:t>
            </a:r>
            <a:r>
              <a:rPr lang="en-NZ" sz="1600" b="1" dirty="0" err="1">
                <a:latin typeface="Calibri" pitchFamily="34" charset="0"/>
              </a:rPr>
              <a:t>composé</a:t>
            </a:r>
            <a:r>
              <a:rPr lang="en-NZ" sz="1600" b="1" dirty="0">
                <a:latin typeface="Calibri" pitchFamily="34" charset="0"/>
              </a:rPr>
              <a:t>).</a:t>
            </a:r>
          </a:p>
          <a:p>
            <a:pPr>
              <a:defRPr/>
            </a:pPr>
            <a:endParaRPr lang="en-NZ" sz="1600" b="1" dirty="0">
              <a:latin typeface="Calibri" pitchFamily="34" charset="0"/>
            </a:endParaRPr>
          </a:p>
          <a:p>
            <a:pPr>
              <a:defRPr/>
            </a:pPr>
            <a:r>
              <a:rPr lang="fr-FR" sz="1600" dirty="0">
                <a:latin typeface="Calibri" pitchFamily="34" charset="0"/>
              </a:rPr>
              <a:t>Timothy </a:t>
            </a:r>
            <a:r>
              <a:rPr lang="fr-FR" sz="1600" i="1" dirty="0">
                <a:solidFill>
                  <a:srgbClr val="FF0000"/>
                </a:solidFill>
                <a:latin typeface="Calibri" pitchFamily="34" charset="0"/>
              </a:rPr>
              <a:t>regardait</a:t>
            </a:r>
            <a:r>
              <a:rPr lang="fr-FR" sz="1600" dirty="0">
                <a:latin typeface="Calibri" pitchFamily="34" charset="0"/>
              </a:rPr>
              <a:t> la télévision quand le téléphone </a:t>
            </a:r>
            <a:r>
              <a:rPr lang="fr-FR" sz="1600" i="1" dirty="0">
                <a:solidFill>
                  <a:srgbClr val="FFFF00"/>
                </a:solidFill>
                <a:latin typeface="Calibri" pitchFamily="34" charset="0"/>
              </a:rPr>
              <a:t>a sonné</a:t>
            </a:r>
            <a:r>
              <a:rPr lang="fr-FR" sz="1600" dirty="0">
                <a:solidFill>
                  <a:srgbClr val="FFFF00"/>
                </a:solidFill>
                <a:latin typeface="Calibri" pitchFamily="34" charset="0"/>
              </a:rPr>
              <a:t>. </a:t>
            </a:r>
          </a:p>
          <a:p>
            <a:pPr>
              <a:defRPr/>
            </a:pPr>
            <a:r>
              <a:rPr lang="en-US" sz="1600" dirty="0">
                <a:latin typeface="Calibri" pitchFamily="34" charset="0"/>
              </a:rPr>
              <a:t>Timothy was watching </a:t>
            </a:r>
            <a:r>
              <a:rPr lang="en-US" sz="1600" dirty="0" err="1">
                <a:latin typeface="Calibri" pitchFamily="34" charset="0"/>
              </a:rPr>
              <a:t>tv</a:t>
            </a:r>
            <a:r>
              <a:rPr lang="en-US" sz="1600" dirty="0">
                <a:latin typeface="Calibri" pitchFamily="34" charset="0"/>
              </a:rPr>
              <a:t> (imperfect – ongoing action) when the phone rang (pc – completed action which interrupts).</a:t>
            </a:r>
          </a:p>
          <a:p>
            <a:pPr>
              <a:defRPr/>
            </a:pPr>
            <a:endParaRPr lang="fr-FR" sz="1600" dirty="0">
              <a:latin typeface="Calibri" pitchFamily="34" charset="0"/>
            </a:endParaRPr>
          </a:p>
          <a:p>
            <a:pPr>
              <a:defRPr/>
            </a:pPr>
            <a:r>
              <a:rPr lang="fr-FR" sz="1600" dirty="0">
                <a:latin typeface="Calibri" pitchFamily="34" charset="0"/>
              </a:rPr>
              <a:t>Je </a:t>
            </a:r>
            <a:r>
              <a:rPr lang="fr-FR" sz="1600" i="1" dirty="0">
                <a:solidFill>
                  <a:srgbClr val="FF0000"/>
                </a:solidFill>
                <a:latin typeface="Calibri" pitchFamily="34" charset="0"/>
              </a:rPr>
              <a:t>faisais</a:t>
            </a:r>
            <a:r>
              <a:rPr lang="fr-FR" sz="1600" dirty="0">
                <a:latin typeface="Calibri" pitchFamily="34" charset="0"/>
              </a:rPr>
              <a:t> mes devoirs quand marie </a:t>
            </a:r>
            <a:r>
              <a:rPr lang="fr-FR" sz="1600" i="1" dirty="0">
                <a:solidFill>
                  <a:srgbClr val="FFFF00"/>
                </a:solidFill>
                <a:latin typeface="Calibri" pitchFamily="34" charset="0"/>
              </a:rPr>
              <a:t>est arrivée</a:t>
            </a:r>
            <a:r>
              <a:rPr lang="fr-FR" sz="1600" dirty="0">
                <a:latin typeface="Calibri" pitchFamily="34" charset="0"/>
              </a:rPr>
              <a:t>. </a:t>
            </a:r>
          </a:p>
          <a:p>
            <a:pPr>
              <a:defRPr/>
            </a:pPr>
            <a:r>
              <a:rPr lang="en-US" sz="1600" dirty="0">
                <a:latin typeface="Calibri" pitchFamily="34" charset="0"/>
              </a:rPr>
              <a:t>I was doing my homework (imperfect ongoing action) when Marie arrived (pc – completed action which interrupts ).</a:t>
            </a:r>
          </a:p>
          <a:p>
            <a:pPr>
              <a:defRPr/>
            </a:pPr>
            <a:endParaRPr lang="en-US" sz="1600" dirty="0">
              <a:latin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NZ" sz="1600" b="1" dirty="0">
                <a:latin typeface="+mn-lt"/>
              </a:rPr>
              <a:t>How do we form it?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sz="1600" dirty="0">
                <a:latin typeface="+mn-lt"/>
              </a:rPr>
              <a:t>Use the nous part of the present tense.</a:t>
            </a:r>
            <a:endParaRPr lang="fr-FR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2) Take of the –</a:t>
            </a:r>
            <a:r>
              <a:rPr lang="en-US" sz="1600" dirty="0" err="1">
                <a:latin typeface="+mn-lt"/>
              </a:rPr>
              <a:t>ons</a:t>
            </a:r>
            <a:r>
              <a:rPr lang="en-US" sz="1600" dirty="0">
                <a:latin typeface="+mn-lt"/>
              </a:rPr>
              <a:t> ending (this makes the imperfect stem).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3) Add the following endings to it:</a:t>
            </a:r>
            <a:endParaRPr lang="fr-FR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Je  - ais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Tu –ais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Il – ait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Elle – ait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Nous – 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Vous – </a:t>
            </a:r>
            <a:r>
              <a:rPr lang="fr-FR" sz="1600" dirty="0" err="1">
                <a:latin typeface="+mn-lt"/>
              </a:rPr>
              <a:t>iez</a:t>
            </a:r>
            <a:endParaRPr lang="fr-FR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Ils – </a:t>
            </a:r>
            <a:r>
              <a:rPr lang="fr-FR" sz="1600" dirty="0">
                <a:latin typeface="+mn-lt"/>
              </a:rPr>
              <a:t>aient</a:t>
            </a:r>
            <a:endParaRPr lang="fr-FR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Elles – aient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>
                <a:latin typeface="+mn-lt"/>
              </a:rPr>
              <a:t>The </a:t>
            </a:r>
            <a:r>
              <a:rPr lang="fr-FR" sz="1600" dirty="0" err="1">
                <a:latin typeface="+mn-lt"/>
              </a:rPr>
              <a:t>only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irregular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is</a:t>
            </a:r>
            <a:r>
              <a:rPr lang="fr-FR" sz="1600" dirty="0">
                <a:latin typeface="+mn-lt"/>
              </a:rPr>
              <a:t> Etre: the </a:t>
            </a:r>
            <a:r>
              <a:rPr lang="fr-FR" sz="1600" dirty="0" err="1">
                <a:latin typeface="+mn-lt"/>
              </a:rPr>
              <a:t>endings</a:t>
            </a:r>
            <a:r>
              <a:rPr lang="fr-FR" sz="1600" dirty="0">
                <a:latin typeface="+mn-lt"/>
              </a:rPr>
              <a:t> are the </a:t>
            </a:r>
            <a:r>
              <a:rPr lang="fr-FR" sz="1600" dirty="0" err="1">
                <a:latin typeface="+mn-lt"/>
              </a:rPr>
              <a:t>same</a:t>
            </a:r>
            <a:r>
              <a:rPr lang="fr-FR" sz="1600" dirty="0">
                <a:latin typeface="+mn-lt"/>
              </a:rPr>
              <a:t>, but the stem </a:t>
            </a:r>
            <a:r>
              <a:rPr lang="fr-FR" sz="1600" dirty="0" err="1">
                <a:latin typeface="+mn-lt"/>
              </a:rPr>
              <a:t>is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ét_______</a:t>
            </a:r>
            <a:endParaRPr lang="fr-FR" sz="1600" dirty="0">
              <a:latin typeface="+mn-lt"/>
            </a:endParaRPr>
          </a:p>
          <a:p>
            <a:pPr>
              <a:defRPr/>
            </a:pPr>
            <a:endParaRPr lang="en-N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14313" y="214313"/>
            <a:ext cx="8715375" cy="698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1400">
                <a:latin typeface="Calibri" pitchFamily="34" charset="0"/>
              </a:rPr>
              <a:t>Examples:</a:t>
            </a:r>
          </a:p>
          <a:p>
            <a:r>
              <a:rPr lang="fr-FR" sz="1400">
                <a:latin typeface="Calibri" pitchFamily="34" charset="0"/>
              </a:rPr>
              <a:t>Faire:  </a:t>
            </a:r>
          </a:p>
          <a:p>
            <a:r>
              <a:rPr lang="en-NZ" sz="1400">
                <a:latin typeface="Calibri" pitchFamily="34" charset="0"/>
              </a:rPr>
              <a:t>1) Present tense nous form: Faisons</a:t>
            </a:r>
          </a:p>
          <a:p>
            <a:r>
              <a:rPr lang="en-NZ" sz="1400">
                <a:latin typeface="Calibri" pitchFamily="34" charset="0"/>
              </a:rPr>
              <a:t>2) Take off –ons</a:t>
            </a:r>
            <a:r>
              <a:rPr lang="fr-FR" sz="1400">
                <a:latin typeface="Calibri" pitchFamily="34" charset="0"/>
              </a:rPr>
              <a:t> →Imperfect stem = fais….</a:t>
            </a:r>
          </a:p>
          <a:p>
            <a:r>
              <a:rPr lang="en-NZ" sz="1400">
                <a:latin typeface="Calibri" pitchFamily="34" charset="0"/>
              </a:rPr>
              <a:t>3) Add the endings.</a:t>
            </a:r>
          </a:p>
          <a:p>
            <a:endParaRPr lang="fr-FR" sz="1400">
              <a:latin typeface="Calibri" pitchFamily="34" charset="0"/>
            </a:endParaRPr>
          </a:p>
          <a:p>
            <a:r>
              <a:rPr lang="fr-FR" sz="1400">
                <a:latin typeface="Calibri" pitchFamily="34" charset="0"/>
              </a:rPr>
              <a:t>Je fais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ais</a:t>
            </a:r>
          </a:p>
          <a:p>
            <a:r>
              <a:rPr lang="fr-FR" sz="1400">
                <a:latin typeface="Calibri" pitchFamily="34" charset="0"/>
              </a:rPr>
              <a:t>Tu fais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ais</a:t>
            </a:r>
          </a:p>
          <a:p>
            <a:r>
              <a:rPr lang="fr-FR" sz="1400">
                <a:latin typeface="Calibri" pitchFamily="34" charset="0"/>
              </a:rPr>
              <a:t>Il fais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ait</a:t>
            </a:r>
          </a:p>
          <a:p>
            <a:r>
              <a:rPr lang="fr-FR" sz="1400">
                <a:latin typeface="Calibri" pitchFamily="34" charset="0"/>
              </a:rPr>
              <a:t>Elle fais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ait</a:t>
            </a:r>
          </a:p>
          <a:p>
            <a:r>
              <a:rPr lang="fr-FR" sz="1400">
                <a:latin typeface="Calibri" pitchFamily="34" charset="0"/>
              </a:rPr>
              <a:t>Nous fais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ions</a:t>
            </a:r>
          </a:p>
          <a:p>
            <a:r>
              <a:rPr lang="fr-FR" sz="1400">
                <a:latin typeface="Calibri" pitchFamily="34" charset="0"/>
              </a:rPr>
              <a:t>Vous fais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iez</a:t>
            </a:r>
          </a:p>
          <a:p>
            <a:r>
              <a:rPr lang="fr-FR" sz="1400">
                <a:latin typeface="Calibri" pitchFamily="34" charset="0"/>
              </a:rPr>
              <a:t>Ils fais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aient</a:t>
            </a:r>
          </a:p>
          <a:p>
            <a:r>
              <a:rPr lang="fr-FR" sz="1400">
                <a:latin typeface="Calibri" pitchFamily="34" charset="0"/>
              </a:rPr>
              <a:t>Elles fais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aient</a:t>
            </a:r>
          </a:p>
          <a:p>
            <a:r>
              <a:rPr lang="fr-FR" sz="1400">
                <a:latin typeface="Calibri" pitchFamily="34" charset="0"/>
              </a:rPr>
              <a:t>Regarder:  </a:t>
            </a:r>
          </a:p>
          <a:p>
            <a:endParaRPr lang="fr-FR" sz="1400">
              <a:latin typeface="Calibri" pitchFamily="34" charset="0"/>
            </a:endParaRPr>
          </a:p>
          <a:p>
            <a:r>
              <a:rPr lang="en-NZ" sz="1400">
                <a:latin typeface="Calibri" pitchFamily="34" charset="0"/>
              </a:rPr>
              <a:t>1) Present tense nous form: regardons</a:t>
            </a:r>
          </a:p>
          <a:p>
            <a:r>
              <a:rPr lang="en-NZ" sz="1400">
                <a:latin typeface="Calibri" pitchFamily="34" charset="0"/>
              </a:rPr>
              <a:t>2) Take off –ons</a:t>
            </a:r>
            <a:r>
              <a:rPr lang="fr-FR" sz="1400">
                <a:latin typeface="Calibri" pitchFamily="34" charset="0"/>
              </a:rPr>
              <a:t> →Imperfect stem = regard….</a:t>
            </a:r>
          </a:p>
          <a:p>
            <a:r>
              <a:rPr lang="en-NZ" sz="1400">
                <a:latin typeface="Calibri" pitchFamily="34" charset="0"/>
              </a:rPr>
              <a:t>3) Add the endings.</a:t>
            </a:r>
          </a:p>
          <a:p>
            <a:endParaRPr lang="fr-FR" sz="1400">
              <a:latin typeface="Calibri" pitchFamily="34" charset="0"/>
            </a:endParaRPr>
          </a:p>
          <a:p>
            <a:r>
              <a:rPr lang="fr-FR" sz="1400">
                <a:latin typeface="Calibri" pitchFamily="34" charset="0"/>
              </a:rPr>
              <a:t>Je regard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ais</a:t>
            </a:r>
          </a:p>
          <a:p>
            <a:r>
              <a:rPr lang="fr-FR" sz="1400">
                <a:latin typeface="Calibri" pitchFamily="34" charset="0"/>
              </a:rPr>
              <a:t>Tu regard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ais</a:t>
            </a:r>
          </a:p>
          <a:p>
            <a:r>
              <a:rPr lang="fr-FR" sz="1400">
                <a:latin typeface="Calibri" pitchFamily="34" charset="0"/>
              </a:rPr>
              <a:t>Il regard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ait</a:t>
            </a:r>
          </a:p>
          <a:p>
            <a:r>
              <a:rPr lang="fr-FR" sz="1400">
                <a:latin typeface="Calibri" pitchFamily="34" charset="0"/>
              </a:rPr>
              <a:t>Elle regard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ait</a:t>
            </a:r>
          </a:p>
          <a:p>
            <a:r>
              <a:rPr lang="fr-FR" sz="1400">
                <a:latin typeface="Calibri" pitchFamily="34" charset="0"/>
              </a:rPr>
              <a:t>Nous regard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ions </a:t>
            </a:r>
          </a:p>
          <a:p>
            <a:r>
              <a:rPr lang="fr-FR" sz="1400">
                <a:latin typeface="Calibri" pitchFamily="34" charset="0"/>
              </a:rPr>
              <a:t>Vous regard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iez</a:t>
            </a:r>
          </a:p>
          <a:p>
            <a:r>
              <a:rPr lang="fr-FR" sz="1400">
                <a:latin typeface="Calibri" pitchFamily="34" charset="0"/>
              </a:rPr>
              <a:t>Ils regard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aient</a:t>
            </a:r>
          </a:p>
          <a:p>
            <a:r>
              <a:rPr lang="fr-FR" sz="1400">
                <a:latin typeface="Calibri" pitchFamily="34" charset="0"/>
              </a:rPr>
              <a:t>Elles regard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aient.</a:t>
            </a:r>
          </a:p>
          <a:p>
            <a:endParaRPr lang="fr-FR" sz="1400">
              <a:solidFill>
                <a:srgbClr val="FF0000"/>
              </a:solidFill>
              <a:latin typeface="Calibri" pitchFamily="34" charset="0"/>
            </a:endParaRPr>
          </a:p>
          <a:p>
            <a:endParaRPr lang="fr-FR" sz="1400">
              <a:solidFill>
                <a:srgbClr val="FF0000"/>
              </a:solidFill>
              <a:latin typeface="Calibri" pitchFamily="34" charset="0"/>
            </a:endParaRPr>
          </a:p>
          <a:p>
            <a:endParaRPr lang="fr-FR" sz="1400">
              <a:solidFill>
                <a:srgbClr val="FF0000"/>
              </a:solidFill>
              <a:latin typeface="Calibri" pitchFamily="34" charset="0"/>
            </a:endParaRPr>
          </a:p>
          <a:p>
            <a:endParaRPr lang="en-NZ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3" y="500063"/>
            <a:ext cx="8715375" cy="560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NZ" sz="2000" dirty="0">
                <a:latin typeface="+mn-lt"/>
              </a:rPr>
              <a:t>The imperfect is another past tense which is used in three different circumstances: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 sz="20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sz="2000" b="1" dirty="0">
                <a:latin typeface="+mn-lt"/>
              </a:rPr>
              <a:t>Descriptions in the past: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2000" dirty="0">
                <a:latin typeface="+mn-lt"/>
              </a:rPr>
              <a:t>Descriptions setting the </a:t>
            </a:r>
            <a:r>
              <a:rPr lang="fr-FR" sz="2000" dirty="0" err="1">
                <a:latin typeface="+mn-lt"/>
              </a:rPr>
              <a:t>scene</a:t>
            </a:r>
            <a:r>
              <a:rPr lang="fr-FR" sz="2000" dirty="0">
                <a:latin typeface="+mn-lt"/>
              </a:rPr>
              <a:t>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+mn-lt"/>
              </a:rPr>
              <a:t>c’</a:t>
            </a:r>
            <a:r>
              <a:rPr lang="fr-FR" sz="2000" i="1" dirty="0">
                <a:solidFill>
                  <a:srgbClr val="FF0000"/>
                </a:solidFill>
                <a:latin typeface="+mn-lt"/>
              </a:rPr>
              <a:t>était</a:t>
            </a:r>
            <a:r>
              <a:rPr lang="fr-FR" sz="2000" dirty="0">
                <a:latin typeface="+mn-lt"/>
              </a:rPr>
              <a:t> en automne: </a:t>
            </a:r>
            <a:r>
              <a:rPr lang="fr-FR" sz="2000" dirty="0" err="1">
                <a:latin typeface="+mn-lt"/>
              </a:rPr>
              <a:t>it</a:t>
            </a:r>
            <a:r>
              <a:rPr lang="fr-FR" sz="2000" dirty="0">
                <a:latin typeface="+mn-lt"/>
              </a:rPr>
              <a:t> </a:t>
            </a:r>
            <a:r>
              <a:rPr lang="fr-FR" sz="2000" dirty="0" err="1">
                <a:latin typeface="+mn-lt"/>
              </a:rPr>
              <a:t>was</a:t>
            </a:r>
            <a:r>
              <a:rPr lang="fr-FR" sz="2000" dirty="0">
                <a:latin typeface="+mn-lt"/>
              </a:rPr>
              <a:t> in </a:t>
            </a:r>
            <a:r>
              <a:rPr lang="fr-FR" sz="2000" dirty="0" err="1">
                <a:latin typeface="+mn-lt"/>
              </a:rPr>
              <a:t>autumn</a:t>
            </a:r>
            <a:r>
              <a:rPr lang="fr-FR" sz="2000" dirty="0"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+mn-lt"/>
              </a:rPr>
              <a:t> Il </a:t>
            </a:r>
            <a:r>
              <a:rPr lang="fr-FR" sz="2000" i="1" dirty="0">
                <a:solidFill>
                  <a:srgbClr val="FF0000"/>
                </a:solidFill>
                <a:latin typeface="+mn-lt"/>
              </a:rPr>
              <a:t>faisait</a:t>
            </a:r>
            <a:r>
              <a:rPr lang="fr-FR" sz="2000" dirty="0">
                <a:latin typeface="+mn-lt"/>
              </a:rPr>
              <a:t> nuit: It </a:t>
            </a:r>
            <a:r>
              <a:rPr lang="fr-FR" sz="2000" dirty="0" err="1">
                <a:latin typeface="+mn-lt"/>
              </a:rPr>
              <a:t>was</a:t>
            </a:r>
            <a:r>
              <a:rPr lang="fr-FR" sz="2000" dirty="0">
                <a:latin typeface="+mn-lt"/>
              </a:rPr>
              <a:t> </a:t>
            </a:r>
            <a:r>
              <a:rPr lang="fr-FR" sz="2000" dirty="0" err="1">
                <a:latin typeface="+mn-lt"/>
              </a:rPr>
              <a:t>dark</a:t>
            </a:r>
            <a:endParaRPr lang="fr-FR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Les </a:t>
            </a:r>
            <a:r>
              <a:rPr lang="en-US" sz="2000" dirty="0" err="1">
                <a:latin typeface="+mn-lt"/>
              </a:rPr>
              <a:t>étoiles</a:t>
            </a:r>
            <a:r>
              <a:rPr lang="en-US" sz="2000" dirty="0">
                <a:latin typeface="+mn-lt"/>
              </a:rPr>
              <a:t> </a:t>
            </a:r>
            <a:r>
              <a:rPr lang="en-US" sz="2000" i="1" dirty="0" err="1">
                <a:solidFill>
                  <a:srgbClr val="FF0000"/>
                </a:solidFill>
                <a:latin typeface="+mn-lt"/>
              </a:rPr>
              <a:t>brillaient</a:t>
            </a:r>
            <a:r>
              <a:rPr lang="en-US" sz="2000" dirty="0">
                <a:latin typeface="+mn-lt"/>
              </a:rPr>
              <a:t>: the stars were shining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fr-FR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2000" dirty="0">
                <a:latin typeface="+mn-lt"/>
              </a:rPr>
              <a:t>Descriptions of people: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+mn-lt"/>
              </a:rPr>
              <a:t> Daniel </a:t>
            </a:r>
            <a:r>
              <a:rPr lang="fr-FR" sz="2000" i="1" dirty="0">
                <a:solidFill>
                  <a:srgbClr val="FF0000"/>
                </a:solidFill>
                <a:latin typeface="+mn-lt"/>
              </a:rPr>
              <a:t>était</a:t>
            </a:r>
            <a:r>
              <a:rPr lang="fr-FR" sz="2000" dirty="0">
                <a:latin typeface="+mn-lt"/>
              </a:rPr>
              <a:t> grand, il </a:t>
            </a:r>
            <a:r>
              <a:rPr lang="fr-FR" sz="2000" i="1" dirty="0">
                <a:solidFill>
                  <a:srgbClr val="FF0000"/>
                </a:solidFill>
                <a:latin typeface="+mn-lt"/>
              </a:rPr>
              <a:t>avait</a:t>
            </a:r>
            <a:r>
              <a:rPr lang="fr-FR" sz="2000" dirty="0">
                <a:latin typeface="+mn-lt"/>
              </a:rPr>
              <a:t> de longs cheveux noirs: Daniel </a:t>
            </a:r>
            <a:r>
              <a:rPr lang="fr-FR" sz="2000" dirty="0" err="1">
                <a:latin typeface="+mn-lt"/>
              </a:rPr>
              <a:t>was</a:t>
            </a:r>
            <a:r>
              <a:rPr lang="fr-FR" sz="2000" dirty="0">
                <a:latin typeface="+mn-lt"/>
              </a:rPr>
              <a:t> </a:t>
            </a:r>
            <a:r>
              <a:rPr lang="fr-FR" sz="2000" dirty="0" err="1">
                <a:latin typeface="+mn-lt"/>
              </a:rPr>
              <a:t>tall</a:t>
            </a:r>
            <a:r>
              <a:rPr lang="fr-FR" sz="2000" dirty="0">
                <a:latin typeface="+mn-lt"/>
              </a:rPr>
              <a:t>, </a:t>
            </a:r>
            <a:r>
              <a:rPr lang="fr-FR" sz="2000" dirty="0" err="1">
                <a:latin typeface="+mn-lt"/>
              </a:rPr>
              <a:t>he</a:t>
            </a:r>
            <a:r>
              <a:rPr lang="fr-FR" sz="2000" dirty="0">
                <a:latin typeface="+mn-lt"/>
              </a:rPr>
              <a:t> </a:t>
            </a:r>
            <a:r>
              <a:rPr lang="fr-FR" sz="2000" dirty="0" err="1">
                <a:latin typeface="+mn-lt"/>
              </a:rPr>
              <a:t>had</a:t>
            </a:r>
            <a:r>
              <a:rPr lang="fr-FR" sz="2000" dirty="0">
                <a:latin typeface="+mn-lt"/>
              </a:rPr>
              <a:t> long black </a:t>
            </a:r>
            <a:r>
              <a:rPr lang="fr-FR" sz="2000" dirty="0" err="1">
                <a:latin typeface="+mn-lt"/>
              </a:rPr>
              <a:t>hair</a:t>
            </a:r>
            <a:r>
              <a:rPr lang="fr-FR" sz="2000" dirty="0"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Elle </a:t>
            </a:r>
            <a:r>
              <a:rPr lang="en-US" sz="2000" i="1" dirty="0" err="1">
                <a:solidFill>
                  <a:srgbClr val="FF0000"/>
                </a:solidFill>
                <a:latin typeface="+mn-lt"/>
              </a:rPr>
              <a:t>était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une</a:t>
            </a:r>
            <a:r>
              <a:rPr lang="en-US" sz="2000" dirty="0">
                <a:latin typeface="+mn-lt"/>
              </a:rPr>
              <a:t> femme </a:t>
            </a:r>
            <a:r>
              <a:rPr lang="en-US" sz="2000" dirty="0" err="1">
                <a:latin typeface="+mn-lt"/>
              </a:rPr>
              <a:t>méchante</a:t>
            </a:r>
            <a:r>
              <a:rPr lang="en-US" sz="2000" dirty="0">
                <a:latin typeface="+mn-lt"/>
              </a:rPr>
              <a:t>: She was a bad lady.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000" dirty="0">
                <a:latin typeface="+mn-lt"/>
              </a:rPr>
              <a:t>To show descriptions of feelings, attitudes and mental and emotional states in the past: Juliette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i="1" dirty="0" err="1">
                <a:solidFill>
                  <a:srgbClr val="FF0000"/>
                </a:solidFill>
                <a:latin typeface="+mn-lt"/>
              </a:rPr>
              <a:t>était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jalouse</a:t>
            </a:r>
            <a:r>
              <a:rPr lang="en-US" sz="2000" dirty="0">
                <a:latin typeface="+mn-lt"/>
              </a:rPr>
              <a:t> de Daniel </a:t>
            </a:r>
            <a:r>
              <a:rPr lang="en-US" sz="2000" dirty="0" err="1">
                <a:latin typeface="+mn-lt"/>
              </a:rPr>
              <a:t>parce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qu’il</a:t>
            </a:r>
            <a:r>
              <a:rPr lang="en-US" sz="2000" dirty="0">
                <a:latin typeface="+mn-lt"/>
              </a:rPr>
              <a:t> </a:t>
            </a:r>
            <a:r>
              <a:rPr lang="en-US" sz="2000" i="1" dirty="0" err="1">
                <a:solidFill>
                  <a:srgbClr val="FF0000"/>
                </a:solidFill>
                <a:latin typeface="+mn-lt"/>
              </a:rPr>
              <a:t>aimait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Sophie: Juliette was jealous of Daniel because he liked Sophie.</a:t>
            </a:r>
            <a:endParaRPr lang="fr-FR" sz="20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fr-FR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3" y="357188"/>
            <a:ext cx="8429625" cy="655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 startAt="2"/>
              <a:defRPr/>
            </a:pPr>
            <a:r>
              <a:rPr lang="en-US" sz="2800" b="1" dirty="0">
                <a:latin typeface="+mn-lt"/>
              </a:rPr>
              <a:t>Repeated Actions in the past: (the equivalent of “used to” in English):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8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latin typeface="+mn-lt"/>
              </a:rPr>
              <a:t>Quand j’</a:t>
            </a:r>
            <a:r>
              <a:rPr lang="fr-FR" sz="2800" i="1" dirty="0">
                <a:solidFill>
                  <a:srgbClr val="FF0000"/>
                </a:solidFill>
                <a:latin typeface="+mn-lt"/>
              </a:rPr>
              <a:t>étais</a:t>
            </a:r>
            <a:r>
              <a:rPr lang="fr-FR" sz="2800" dirty="0">
                <a:latin typeface="+mn-lt"/>
              </a:rPr>
              <a:t> jeune, je </a:t>
            </a:r>
            <a:r>
              <a:rPr lang="fr-FR" sz="2800" i="1" dirty="0">
                <a:solidFill>
                  <a:srgbClr val="FF0000"/>
                </a:solidFill>
                <a:latin typeface="+mn-lt"/>
              </a:rPr>
              <a:t>faisais</a:t>
            </a:r>
            <a:r>
              <a:rPr lang="fr-FR" sz="2800" dirty="0">
                <a:latin typeface="+mn-lt"/>
              </a:rPr>
              <a:t> du sport tous les jours. </a:t>
            </a:r>
            <a:endParaRPr lang="en-US" sz="28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when I was young I used to play sport everyday.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8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latin typeface="+mn-lt"/>
              </a:rPr>
              <a:t>Quand il </a:t>
            </a:r>
            <a:r>
              <a:rPr lang="fr-FR" sz="2800" i="1" dirty="0">
                <a:solidFill>
                  <a:srgbClr val="FF0000"/>
                </a:solidFill>
                <a:latin typeface="+mn-lt"/>
              </a:rPr>
              <a:t>était</a:t>
            </a:r>
            <a:r>
              <a:rPr lang="fr-FR" sz="2800" dirty="0">
                <a:latin typeface="+mn-lt"/>
              </a:rPr>
              <a:t> petit, il </a:t>
            </a:r>
            <a:r>
              <a:rPr lang="fr-FR" sz="2800" i="1" dirty="0">
                <a:solidFill>
                  <a:srgbClr val="FF0000"/>
                </a:solidFill>
                <a:latin typeface="+mn-lt"/>
              </a:rPr>
              <a:t>allait</a:t>
            </a:r>
            <a:r>
              <a:rPr lang="fr-FR" sz="2800" dirty="0">
                <a:latin typeface="+mn-lt"/>
              </a:rPr>
              <a:t> chez ses grands-parents tous les week-ends.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When he was little he used to go to his grandparents place every weekend.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8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latin typeface="+mn-lt"/>
              </a:rPr>
              <a:t>Nous </a:t>
            </a:r>
            <a:r>
              <a:rPr lang="fr-FR" sz="2800" i="1" dirty="0">
                <a:solidFill>
                  <a:srgbClr val="FF0000"/>
                </a:solidFill>
                <a:latin typeface="+mn-lt"/>
              </a:rPr>
              <a:t>allions</a:t>
            </a:r>
            <a:r>
              <a:rPr lang="fr-FR" sz="2800" dirty="0">
                <a:latin typeface="+mn-lt"/>
              </a:rPr>
              <a:t> à la plage chaque été.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NZ" sz="2800" dirty="0">
                <a:latin typeface="+mn-lt"/>
              </a:rPr>
              <a:t>We used to go to the beach every summer.</a:t>
            </a:r>
            <a:endParaRPr lang="fr-FR" sz="28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313" y="571500"/>
            <a:ext cx="8715375" cy="695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800" b="1">
                <a:latin typeface="Calibri" pitchFamily="34" charset="0"/>
              </a:rPr>
              <a:t>3) To express incomplete actions in the past (usually when they have been interrupted by an action in the passé composé).</a:t>
            </a:r>
          </a:p>
          <a:p>
            <a:endParaRPr lang="en-NZ" sz="2800" b="1">
              <a:latin typeface="Calibri" pitchFamily="34" charset="0"/>
            </a:endParaRPr>
          </a:p>
          <a:p>
            <a:r>
              <a:rPr lang="fr-FR" sz="2800">
                <a:latin typeface="Calibri" pitchFamily="34" charset="0"/>
              </a:rPr>
              <a:t>Timothy </a:t>
            </a:r>
            <a:r>
              <a:rPr lang="fr-FR" sz="2800" i="1">
                <a:solidFill>
                  <a:srgbClr val="FF0000"/>
                </a:solidFill>
                <a:latin typeface="Calibri" pitchFamily="34" charset="0"/>
              </a:rPr>
              <a:t>regardait</a:t>
            </a:r>
            <a:r>
              <a:rPr lang="fr-FR" sz="2800">
                <a:latin typeface="Calibri" pitchFamily="34" charset="0"/>
              </a:rPr>
              <a:t> la télévision quand le téléphone </a:t>
            </a:r>
            <a:r>
              <a:rPr lang="fr-FR" sz="2800" i="1">
                <a:solidFill>
                  <a:srgbClr val="FFFF00"/>
                </a:solidFill>
                <a:latin typeface="Calibri" pitchFamily="34" charset="0"/>
              </a:rPr>
              <a:t>a sonné</a:t>
            </a:r>
            <a:r>
              <a:rPr lang="fr-FR" sz="2800">
                <a:solidFill>
                  <a:srgbClr val="FFFF00"/>
                </a:solidFill>
                <a:latin typeface="Calibri" pitchFamily="34" charset="0"/>
              </a:rPr>
              <a:t>. </a:t>
            </a:r>
          </a:p>
          <a:p>
            <a:r>
              <a:rPr lang="en-US" sz="2800">
                <a:latin typeface="Calibri" pitchFamily="34" charset="0"/>
              </a:rPr>
              <a:t>Timothy was watching tv (imperfect – ongoing action) when the phone rang (pc – completed action which interrupts).</a:t>
            </a:r>
          </a:p>
          <a:p>
            <a:endParaRPr lang="fr-FR" sz="2800">
              <a:latin typeface="Calibri" pitchFamily="34" charset="0"/>
            </a:endParaRPr>
          </a:p>
          <a:p>
            <a:r>
              <a:rPr lang="fr-FR" sz="2800">
                <a:latin typeface="Calibri" pitchFamily="34" charset="0"/>
              </a:rPr>
              <a:t>Je </a:t>
            </a:r>
            <a:r>
              <a:rPr lang="fr-FR" sz="2800" i="1">
                <a:solidFill>
                  <a:srgbClr val="FF0000"/>
                </a:solidFill>
                <a:latin typeface="Calibri" pitchFamily="34" charset="0"/>
              </a:rPr>
              <a:t>faisais</a:t>
            </a:r>
            <a:r>
              <a:rPr lang="fr-FR" sz="2800">
                <a:latin typeface="Calibri" pitchFamily="34" charset="0"/>
              </a:rPr>
              <a:t> mes devoirs quand marie </a:t>
            </a:r>
            <a:r>
              <a:rPr lang="fr-FR" sz="2800" i="1">
                <a:solidFill>
                  <a:srgbClr val="FFFF00"/>
                </a:solidFill>
                <a:latin typeface="Calibri" pitchFamily="34" charset="0"/>
              </a:rPr>
              <a:t>est arrivée</a:t>
            </a:r>
            <a:r>
              <a:rPr lang="fr-FR" sz="2800">
                <a:latin typeface="Calibri" pitchFamily="34" charset="0"/>
              </a:rPr>
              <a:t>. </a:t>
            </a:r>
          </a:p>
          <a:p>
            <a:r>
              <a:rPr lang="en-US" sz="2800">
                <a:latin typeface="Calibri" pitchFamily="34" charset="0"/>
              </a:rPr>
              <a:t>I was doing my homework (imperfect ongoing action) when Marie arrived (pc – completed action which interrupts ).</a:t>
            </a:r>
            <a:endParaRPr lang="fr-FR" sz="2800">
              <a:latin typeface="Calibri" pitchFamily="34" charset="0"/>
            </a:endParaRPr>
          </a:p>
          <a:p>
            <a:endParaRPr lang="en-NZ" b="1">
              <a:latin typeface="Calibri" pitchFamily="34" charset="0"/>
            </a:endParaRPr>
          </a:p>
          <a:p>
            <a:endParaRPr lang="en-NZ" b="1">
              <a:latin typeface="Calibri" pitchFamily="34" charset="0"/>
            </a:endParaRPr>
          </a:p>
          <a:p>
            <a:endParaRPr lang="fr-F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http://www.vincent-formica.com/Les_ponts_sur_le_r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857375"/>
            <a:ext cx="717232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63" y="357188"/>
            <a:ext cx="821531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NZ" sz="2800" dirty="0">
                <a:latin typeface="+mj-lt"/>
              </a:rPr>
              <a:t>How do you think this image of a river with lots of bridges could illustrate the imperfect?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571500"/>
            <a:ext cx="857250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NZ" sz="2400" b="1" dirty="0">
                <a:latin typeface="+mn-lt"/>
              </a:rPr>
              <a:t>How do we form it?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sz="2400" dirty="0">
                <a:latin typeface="+mn-lt"/>
              </a:rPr>
              <a:t>Use the nous part of the present tense.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2) Take of the –</a:t>
            </a:r>
            <a:r>
              <a:rPr lang="en-US" sz="2400" dirty="0" err="1">
                <a:latin typeface="+mn-lt"/>
              </a:rPr>
              <a:t>ons</a:t>
            </a:r>
            <a:r>
              <a:rPr lang="en-US" sz="2400" dirty="0">
                <a:latin typeface="+mn-lt"/>
              </a:rPr>
              <a:t> ending (this makes the imperfect stem).</a:t>
            </a:r>
            <a:endParaRPr lang="fr-FR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3) Add the following endings to it:</a:t>
            </a:r>
            <a:endParaRPr lang="fr-FR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</a:rPr>
              <a:t>Je  - ais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</a:rPr>
              <a:t>Tu –ais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</a:rPr>
              <a:t>Il – ait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</a:rPr>
              <a:t>Elle – ait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</a:rPr>
              <a:t>Nous – 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</a:rPr>
              <a:t>Vous – </a:t>
            </a:r>
            <a:r>
              <a:rPr lang="fr-FR" sz="2400" dirty="0" err="1">
                <a:latin typeface="+mn-lt"/>
              </a:rPr>
              <a:t>iez</a:t>
            </a:r>
            <a:endParaRPr lang="fr-FR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</a:rPr>
              <a:t>Ils – </a:t>
            </a:r>
            <a:r>
              <a:rPr lang="fr-FR" sz="2400" dirty="0" err="1">
                <a:latin typeface="+mn-lt"/>
              </a:rPr>
              <a:t>ient</a:t>
            </a:r>
            <a:endParaRPr lang="fr-FR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</a:rPr>
              <a:t>Elles – aient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00063" y="428625"/>
            <a:ext cx="8072437" cy="640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800">
                <a:latin typeface="Calibri" pitchFamily="34" charset="0"/>
              </a:rPr>
              <a:t>Examples:</a:t>
            </a:r>
          </a:p>
          <a:p>
            <a:r>
              <a:rPr lang="fr-FR" sz="2800">
                <a:latin typeface="Calibri" pitchFamily="34" charset="0"/>
              </a:rPr>
              <a:t>Faire:  </a:t>
            </a:r>
          </a:p>
          <a:p>
            <a:r>
              <a:rPr lang="en-NZ" sz="2800">
                <a:latin typeface="Calibri" pitchFamily="34" charset="0"/>
              </a:rPr>
              <a:t>1) Present tense nous form: Faisons</a:t>
            </a:r>
          </a:p>
          <a:p>
            <a:r>
              <a:rPr lang="en-NZ" sz="2800">
                <a:latin typeface="Calibri" pitchFamily="34" charset="0"/>
              </a:rPr>
              <a:t>2) Take off –ons</a:t>
            </a:r>
            <a:r>
              <a:rPr lang="fr-FR" sz="2800">
                <a:latin typeface="Calibri" pitchFamily="34" charset="0"/>
              </a:rPr>
              <a:t> →Imperfect stem = fais….</a:t>
            </a:r>
          </a:p>
          <a:p>
            <a:r>
              <a:rPr lang="en-NZ" sz="2800">
                <a:latin typeface="Calibri" pitchFamily="34" charset="0"/>
              </a:rPr>
              <a:t>3) Add the endings.</a:t>
            </a:r>
          </a:p>
          <a:p>
            <a:endParaRPr lang="fr-FR" sz="2800">
              <a:latin typeface="Calibri" pitchFamily="34" charset="0"/>
            </a:endParaRPr>
          </a:p>
          <a:p>
            <a:r>
              <a:rPr lang="fr-FR" sz="2800">
                <a:latin typeface="Calibri" pitchFamily="34" charset="0"/>
              </a:rPr>
              <a:t>Je fais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ais</a:t>
            </a:r>
          </a:p>
          <a:p>
            <a:r>
              <a:rPr lang="fr-FR" sz="2800">
                <a:latin typeface="Calibri" pitchFamily="34" charset="0"/>
              </a:rPr>
              <a:t>Tu fais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ais</a:t>
            </a:r>
          </a:p>
          <a:p>
            <a:r>
              <a:rPr lang="fr-FR" sz="2800">
                <a:latin typeface="Calibri" pitchFamily="34" charset="0"/>
              </a:rPr>
              <a:t>Il fais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ait</a:t>
            </a:r>
          </a:p>
          <a:p>
            <a:r>
              <a:rPr lang="fr-FR" sz="2800">
                <a:latin typeface="Calibri" pitchFamily="34" charset="0"/>
              </a:rPr>
              <a:t>Elle fais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ait</a:t>
            </a:r>
          </a:p>
          <a:p>
            <a:r>
              <a:rPr lang="fr-FR" sz="2800">
                <a:latin typeface="Calibri" pitchFamily="34" charset="0"/>
              </a:rPr>
              <a:t>Nous fais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ions</a:t>
            </a:r>
          </a:p>
          <a:p>
            <a:r>
              <a:rPr lang="fr-FR" sz="2800">
                <a:latin typeface="Calibri" pitchFamily="34" charset="0"/>
              </a:rPr>
              <a:t>Vous fais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iez</a:t>
            </a:r>
          </a:p>
          <a:p>
            <a:r>
              <a:rPr lang="fr-FR" sz="2800">
                <a:latin typeface="Calibri" pitchFamily="34" charset="0"/>
              </a:rPr>
              <a:t>Ils fais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aient</a:t>
            </a:r>
          </a:p>
          <a:p>
            <a:r>
              <a:rPr lang="fr-FR" sz="2800">
                <a:latin typeface="Calibri" pitchFamily="34" charset="0"/>
              </a:rPr>
              <a:t>Elles fais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aient</a:t>
            </a:r>
          </a:p>
          <a:p>
            <a:endParaRPr lang="fr-F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5750" y="285750"/>
            <a:ext cx="8501063" cy="640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>
                <a:latin typeface="Calibri" pitchFamily="34" charset="0"/>
              </a:rPr>
              <a:t>Regarder:  </a:t>
            </a:r>
          </a:p>
          <a:p>
            <a:endParaRPr lang="fr-FR" sz="2800">
              <a:latin typeface="Calibri" pitchFamily="34" charset="0"/>
            </a:endParaRPr>
          </a:p>
          <a:p>
            <a:r>
              <a:rPr lang="en-NZ" sz="2800">
                <a:latin typeface="Calibri" pitchFamily="34" charset="0"/>
              </a:rPr>
              <a:t>1) Present tense nous form: regardons</a:t>
            </a:r>
          </a:p>
          <a:p>
            <a:r>
              <a:rPr lang="en-NZ" sz="2800">
                <a:latin typeface="Calibri" pitchFamily="34" charset="0"/>
              </a:rPr>
              <a:t>2) Take off –ons</a:t>
            </a:r>
            <a:r>
              <a:rPr lang="fr-FR" sz="2800">
                <a:latin typeface="Calibri" pitchFamily="34" charset="0"/>
              </a:rPr>
              <a:t> →Imperfect stem = regard….</a:t>
            </a:r>
          </a:p>
          <a:p>
            <a:r>
              <a:rPr lang="en-NZ" sz="2800">
                <a:latin typeface="Calibri" pitchFamily="34" charset="0"/>
              </a:rPr>
              <a:t>3) Add the endings.</a:t>
            </a:r>
          </a:p>
          <a:p>
            <a:endParaRPr lang="fr-FR" sz="2800">
              <a:latin typeface="Calibri" pitchFamily="34" charset="0"/>
            </a:endParaRPr>
          </a:p>
          <a:p>
            <a:r>
              <a:rPr lang="fr-FR" sz="2800">
                <a:latin typeface="Calibri" pitchFamily="34" charset="0"/>
              </a:rPr>
              <a:t>Je regard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ais</a:t>
            </a:r>
          </a:p>
          <a:p>
            <a:r>
              <a:rPr lang="fr-FR" sz="2800">
                <a:latin typeface="Calibri" pitchFamily="34" charset="0"/>
              </a:rPr>
              <a:t>Tu regard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ais</a:t>
            </a:r>
          </a:p>
          <a:p>
            <a:r>
              <a:rPr lang="fr-FR" sz="2800">
                <a:latin typeface="Calibri" pitchFamily="34" charset="0"/>
              </a:rPr>
              <a:t>Il regard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ait</a:t>
            </a:r>
          </a:p>
          <a:p>
            <a:r>
              <a:rPr lang="fr-FR" sz="2800">
                <a:latin typeface="Calibri" pitchFamily="34" charset="0"/>
              </a:rPr>
              <a:t>Elle regard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ait</a:t>
            </a:r>
          </a:p>
          <a:p>
            <a:r>
              <a:rPr lang="fr-FR" sz="2800">
                <a:latin typeface="Calibri" pitchFamily="34" charset="0"/>
              </a:rPr>
              <a:t>Nous regard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ions </a:t>
            </a:r>
          </a:p>
          <a:p>
            <a:r>
              <a:rPr lang="fr-FR" sz="2800">
                <a:latin typeface="Calibri" pitchFamily="34" charset="0"/>
              </a:rPr>
              <a:t>Vous regard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iez</a:t>
            </a:r>
          </a:p>
          <a:p>
            <a:r>
              <a:rPr lang="fr-FR" sz="2800">
                <a:latin typeface="Calibri" pitchFamily="34" charset="0"/>
              </a:rPr>
              <a:t>Ils regard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aient</a:t>
            </a:r>
          </a:p>
          <a:p>
            <a:r>
              <a:rPr lang="fr-FR" sz="2800">
                <a:latin typeface="Calibri" pitchFamily="34" charset="0"/>
              </a:rPr>
              <a:t>Elles regard</a:t>
            </a:r>
            <a:r>
              <a:rPr lang="fr-FR" sz="2800">
                <a:solidFill>
                  <a:srgbClr val="FF0000"/>
                </a:solidFill>
                <a:latin typeface="Calibri" pitchFamily="34" charset="0"/>
              </a:rPr>
              <a:t>aient.</a:t>
            </a:r>
          </a:p>
          <a:p>
            <a:endParaRPr lang="fr-F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428625"/>
            <a:ext cx="8786812" cy="5570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NZ" sz="2000" dirty="0">
                <a:latin typeface="+mj-lt"/>
              </a:rPr>
              <a:t>Try putting these verbs in the imperfect.</a:t>
            </a:r>
          </a:p>
          <a:p>
            <a:pPr>
              <a:defRPr/>
            </a:pPr>
            <a:endParaRPr lang="en-NZ" sz="2000" dirty="0">
              <a:latin typeface="+mj-lt"/>
            </a:endParaRPr>
          </a:p>
          <a:p>
            <a:pPr>
              <a:defRPr/>
            </a:pPr>
            <a:r>
              <a:rPr lang="en-NZ" sz="2000" dirty="0" err="1">
                <a:latin typeface="+mj-lt"/>
              </a:rPr>
              <a:t>Aller</a:t>
            </a:r>
            <a:r>
              <a:rPr lang="en-NZ" sz="2000" dirty="0">
                <a:latin typeface="+mj-lt"/>
              </a:rPr>
              <a:t>				Manger				</a:t>
            </a:r>
            <a:r>
              <a:rPr lang="en-NZ" sz="2000" dirty="0" err="1">
                <a:latin typeface="+mj-lt"/>
              </a:rPr>
              <a:t>Finir</a:t>
            </a:r>
            <a:endParaRPr lang="en-NZ" sz="2000" dirty="0">
              <a:latin typeface="+mj-lt"/>
            </a:endParaRPr>
          </a:p>
          <a:p>
            <a:pPr>
              <a:defRPr/>
            </a:pPr>
            <a:endParaRPr lang="en-NZ" sz="2000" dirty="0">
              <a:latin typeface="+mj-lt"/>
            </a:endParaRPr>
          </a:p>
          <a:p>
            <a:pPr>
              <a:defRPr/>
            </a:pPr>
            <a:endParaRPr lang="en-NZ" sz="2000" dirty="0">
              <a:latin typeface="+mj-lt"/>
            </a:endParaRPr>
          </a:p>
          <a:p>
            <a:pPr>
              <a:defRPr/>
            </a:pPr>
            <a:endParaRPr lang="en-NZ" sz="2000" dirty="0">
              <a:latin typeface="+mj-lt"/>
            </a:endParaRPr>
          </a:p>
          <a:p>
            <a:pPr>
              <a:defRPr/>
            </a:pPr>
            <a:endParaRPr lang="en-NZ" sz="2000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  <a:p>
            <a:pPr>
              <a:defRPr/>
            </a:pPr>
            <a:endParaRPr lang="en-NZ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837</Words>
  <Application>Microsoft Office PowerPoint</Application>
  <PresentationFormat>On-screen Show (4:3)</PresentationFormat>
  <Paragraphs>202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</dc:creator>
  <cp:lastModifiedBy>scollett</cp:lastModifiedBy>
  <cp:revision>6</cp:revision>
  <dcterms:created xsi:type="dcterms:W3CDTF">2008-06-01T11:21:28Z</dcterms:created>
  <dcterms:modified xsi:type="dcterms:W3CDTF">2009-11-02T23:05:19Z</dcterms:modified>
</cp:coreProperties>
</file>